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62" r:id="rId10"/>
    <p:sldId id="265" r:id="rId11"/>
    <p:sldId id="267" r:id="rId12"/>
    <p:sldId id="269" r:id="rId13"/>
    <p:sldId id="268"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60073D-B82A-4335-8F19-353975FC8F3C}" type="datetimeFigureOut">
              <a:rPr lang="en-IN" smtClean="0"/>
              <a:t>15-02-2024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0EAFB8-35C4-49B5-AA3F-B14EF40E4D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27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60073D-B82A-4335-8F19-353975FC8F3C}" type="datetimeFigureOut">
              <a:rPr lang="en-IN" smtClean="0"/>
              <a:t>15-02-2024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260925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60073D-B82A-4335-8F19-353975FC8F3C}" type="datetimeFigureOut">
              <a:rPr lang="en-IN" smtClean="0"/>
              <a:t>15-02-2024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133177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60073D-B82A-4335-8F19-353975FC8F3C}" type="datetimeFigureOut">
              <a:rPr lang="en-IN" smtClean="0"/>
              <a:t>15-02-2024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1124652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60073D-B82A-4335-8F19-353975FC8F3C}" type="datetimeFigureOut">
              <a:rPr lang="en-IN" smtClean="0"/>
              <a:t>15-02-2024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0EAFB8-35C4-49B5-AA3F-B14EF40E4D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64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60073D-B82A-4335-8F19-353975FC8F3C}" type="datetimeFigureOut">
              <a:rPr lang="en-IN" smtClean="0"/>
              <a:t>15-02-2024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139282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60073D-B82A-4335-8F19-353975FC8F3C}" type="datetimeFigureOut">
              <a:rPr lang="en-IN" smtClean="0"/>
              <a:t>15-02-2024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68507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60073D-B82A-4335-8F19-353975FC8F3C}" type="datetimeFigureOut">
              <a:rPr lang="en-IN" smtClean="0"/>
              <a:t>15-02-2024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330887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60073D-B82A-4335-8F19-353975FC8F3C}" type="datetimeFigureOut">
              <a:rPr lang="en-IN" smtClean="0"/>
              <a:t>15-02-2024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2403188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60073D-B82A-4335-8F19-353975FC8F3C}" type="datetimeFigureOut">
              <a:rPr lang="en-IN" smtClean="0"/>
              <a:t>15-02-2024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0EAFB8-35C4-49B5-AA3F-B14EF40E4D71}" type="slidenum">
              <a:rPr lang="en-IN" smtClean="0"/>
              <a:t>‹#›</a:t>
            </a:fld>
            <a:endParaRPr lang="en-IN"/>
          </a:p>
        </p:txBody>
      </p:sp>
    </p:spTree>
    <p:extLst>
      <p:ext uri="{BB962C8B-B14F-4D97-AF65-F5344CB8AC3E}">
        <p14:creationId xmlns:p14="http://schemas.microsoft.com/office/powerpoint/2010/main" val="114695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60073D-B82A-4335-8F19-353975FC8F3C}" type="datetimeFigureOut">
              <a:rPr lang="en-IN" smtClean="0"/>
              <a:t>15-02-2024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0EAFB8-35C4-49B5-AA3F-B14EF40E4D71}" type="slidenum">
              <a:rPr lang="en-IN" smtClean="0"/>
              <a:t>‹#›</a:t>
            </a:fld>
            <a:endParaRPr lang="en-IN"/>
          </a:p>
        </p:txBody>
      </p:sp>
    </p:spTree>
    <p:extLst>
      <p:ext uri="{BB962C8B-B14F-4D97-AF65-F5344CB8AC3E}">
        <p14:creationId xmlns:p14="http://schemas.microsoft.com/office/powerpoint/2010/main" val="36911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60073D-B82A-4335-8F19-353975FC8F3C}" type="datetimeFigureOut">
              <a:rPr lang="en-IN" smtClean="0"/>
              <a:t>15-02-2024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0EAFB8-35C4-49B5-AA3F-B14EF40E4D7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1182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1B2B-B036-BBA7-1B16-004C66A02B28}"/>
              </a:ext>
            </a:extLst>
          </p:cNvPr>
          <p:cNvSpPr>
            <a:spLocks noGrp="1"/>
          </p:cNvSpPr>
          <p:nvPr>
            <p:ph type="ctrTitle"/>
          </p:nvPr>
        </p:nvSpPr>
        <p:spPr/>
        <p:txBody>
          <a:bodyPr/>
          <a:lstStyle/>
          <a:p>
            <a:r>
              <a:rPr lang="en-IN" dirty="0"/>
              <a:t>Attention Is All You Need - Transformers</a:t>
            </a:r>
          </a:p>
        </p:txBody>
      </p:sp>
      <p:sp>
        <p:nvSpPr>
          <p:cNvPr id="3" name="Subtitle 2">
            <a:extLst>
              <a:ext uri="{FF2B5EF4-FFF2-40B4-BE49-F238E27FC236}">
                <a16:creationId xmlns:a16="http://schemas.microsoft.com/office/drawing/2014/main" id="{889C598C-685D-DB4E-E8ED-531324E02659}"/>
              </a:ext>
            </a:extLst>
          </p:cNvPr>
          <p:cNvSpPr>
            <a:spLocks noGrp="1"/>
          </p:cNvSpPr>
          <p:nvPr>
            <p:ph type="subTitle" idx="1"/>
          </p:nvPr>
        </p:nvSpPr>
        <p:spPr/>
        <p:txBody>
          <a:bodyPr/>
          <a:lstStyle/>
          <a:p>
            <a:r>
              <a:rPr lang="en-IN" dirty="0"/>
              <a:t>Machine language translation using Transformer networks</a:t>
            </a:r>
          </a:p>
        </p:txBody>
      </p:sp>
    </p:spTree>
    <p:extLst>
      <p:ext uri="{BB962C8B-B14F-4D97-AF65-F5344CB8AC3E}">
        <p14:creationId xmlns:p14="http://schemas.microsoft.com/office/powerpoint/2010/main" val="163818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2" name="Rectangle 719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5A948-7667-6C60-5F66-D49AAB518ED3}"/>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400" dirty="0"/>
              <a:t>Positional Encoding</a:t>
            </a:r>
          </a:p>
        </p:txBody>
      </p:sp>
      <p:pic>
        <p:nvPicPr>
          <p:cNvPr id="7170" name="Picture 2">
            <a:extLst>
              <a:ext uri="{FF2B5EF4-FFF2-40B4-BE49-F238E27FC236}">
                <a16:creationId xmlns:a16="http://schemas.microsoft.com/office/drawing/2014/main" id="{48552CF7-9179-1B7C-3140-BE42CD131F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8642" y="196774"/>
            <a:ext cx="6909801" cy="3817665"/>
          </a:xfrm>
          <a:prstGeom prst="rect">
            <a:avLst/>
          </a:prstGeom>
          <a:noFill/>
          <a:extLst>
            <a:ext uri="{909E8E84-426E-40DD-AFC4-6F175D3DCCD1}">
              <a14:hiddenFill xmlns:a14="http://schemas.microsoft.com/office/drawing/2010/main">
                <a:solidFill>
                  <a:srgbClr val="FFFFFF"/>
                </a:solidFill>
              </a14:hiddenFill>
            </a:ext>
          </a:extLst>
        </p:spPr>
      </p:pic>
      <p:cxnSp>
        <p:nvCxnSpPr>
          <p:cNvPr id="7194" name="Straight Connector 719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E3CB62-99EF-B577-8AFC-49D354725FF1}"/>
              </a:ext>
            </a:extLst>
          </p:cNvPr>
          <p:cNvSpPr txBox="1"/>
          <p:nvPr/>
        </p:nvSpPr>
        <p:spPr>
          <a:xfrm>
            <a:off x="7859485" y="2198914"/>
            <a:ext cx="3690257"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700" b="0" i="0" dirty="0">
                <a:solidFill>
                  <a:schemeClr val="tx1">
                    <a:lumMod val="75000"/>
                    <a:lumOff val="25000"/>
                  </a:schemeClr>
                </a:solidFill>
                <a:effectLst/>
              </a:rPr>
              <a:t>Order of Words in Input Sequence -&gt; </a:t>
            </a:r>
          </a:p>
          <a:p>
            <a:pPr defTabSz="914400">
              <a:lnSpc>
                <a:spcPct val="90000"/>
              </a:lnSpc>
              <a:spcAft>
                <a:spcPts val="600"/>
              </a:spcAft>
              <a:buClr>
                <a:schemeClr val="accent1"/>
              </a:buClr>
              <a:buFont typeface="Calibri" panose="020F0502020204030204" pitchFamily="34" charset="0"/>
            </a:pPr>
            <a:r>
              <a:rPr lang="en-US" sz="1700" dirty="0">
                <a:solidFill>
                  <a:schemeClr val="tx1">
                    <a:lumMod val="75000"/>
                    <a:lumOff val="25000"/>
                  </a:schemeClr>
                </a:solidFill>
              </a:rPr>
              <a:t>T</a:t>
            </a:r>
            <a:r>
              <a:rPr lang="en-US" sz="1700" b="0" i="0" dirty="0">
                <a:solidFill>
                  <a:schemeClr val="tx1">
                    <a:lumMod val="75000"/>
                    <a:lumOff val="25000"/>
                  </a:schemeClr>
                </a:solidFill>
                <a:effectLst/>
              </a:rPr>
              <a:t>ransformer adds a vector to each input embedding. These vectors follow a specific pattern that the model learns, which helps it determine the position of each word, or the distance between different words in the sequence. </a:t>
            </a:r>
          </a:p>
          <a:p>
            <a:pPr defTabSz="914400">
              <a:lnSpc>
                <a:spcPct val="90000"/>
              </a:lnSpc>
              <a:spcAft>
                <a:spcPts val="600"/>
              </a:spcAft>
              <a:buClr>
                <a:schemeClr val="accent1"/>
              </a:buClr>
              <a:buFont typeface="Calibri" panose="020F0502020204030204" pitchFamily="34" charset="0"/>
            </a:pPr>
            <a:r>
              <a:rPr lang="en-US" sz="1700" b="0" i="0" dirty="0">
                <a:solidFill>
                  <a:schemeClr val="tx1">
                    <a:lumMod val="75000"/>
                    <a:lumOff val="25000"/>
                  </a:schemeClr>
                </a:solidFill>
                <a:effectLst/>
              </a:rPr>
              <a:t>The intuition here is that adding these values to the embeddings provides meaningful distances between the embedding vectors once they’re projected into Q/K/V vectors and during dot-product attention.</a:t>
            </a:r>
            <a:endParaRPr lang="en-US" sz="1700" dirty="0">
              <a:solidFill>
                <a:schemeClr val="tx1">
                  <a:lumMod val="75000"/>
                  <a:lumOff val="25000"/>
                </a:schemeClr>
              </a:solidFill>
            </a:endParaRPr>
          </a:p>
        </p:txBody>
      </p:sp>
      <p:sp>
        <p:nvSpPr>
          <p:cNvPr id="7196" name="Rectangle 719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8" name="Rectangle 719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4" name="Picture 6">
            <a:extLst>
              <a:ext uri="{FF2B5EF4-FFF2-40B4-BE49-F238E27FC236}">
                <a16:creationId xmlns:a16="http://schemas.microsoft.com/office/drawing/2014/main" id="{31DEE62C-7156-A83D-3DEF-FE40637AF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88" y="4299668"/>
            <a:ext cx="6969710" cy="193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44D2-EB3A-AC58-0507-BC1807E97D47}"/>
              </a:ext>
            </a:extLst>
          </p:cNvPr>
          <p:cNvSpPr>
            <a:spLocks noGrp="1"/>
          </p:cNvSpPr>
          <p:nvPr>
            <p:ph type="title"/>
          </p:nvPr>
        </p:nvSpPr>
        <p:spPr/>
        <p:txBody>
          <a:bodyPr/>
          <a:lstStyle/>
          <a:p>
            <a:r>
              <a:rPr lang="en-IN" dirty="0"/>
              <a:t>Residuals &amp; Normalization</a:t>
            </a:r>
          </a:p>
        </p:txBody>
      </p:sp>
      <p:pic>
        <p:nvPicPr>
          <p:cNvPr id="4" name="Picture 2">
            <a:extLst>
              <a:ext uri="{FF2B5EF4-FFF2-40B4-BE49-F238E27FC236}">
                <a16:creationId xmlns:a16="http://schemas.microsoft.com/office/drawing/2014/main" id="{C5B1559C-D4C9-DF73-A56F-13041A42CC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2133682"/>
            <a:ext cx="6443064" cy="3660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C37350-2A28-7894-E5D2-5F1B5373D6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40500" y="2133682"/>
            <a:ext cx="3915438" cy="366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1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5" name="Rectangle 615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66" name="Rectangle 615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80F1D4-890E-5DFB-476F-07ACF8E46BD0}"/>
              </a:ext>
            </a:extLst>
          </p:cNvPr>
          <p:cNvSpPr>
            <a:spLocks noGrp="1"/>
          </p:cNvSpPr>
          <p:nvPr>
            <p:ph type="title"/>
          </p:nvPr>
        </p:nvSpPr>
        <p:spPr>
          <a:xfrm>
            <a:off x="235500" y="-939968"/>
            <a:ext cx="4050791" cy="2103875"/>
          </a:xfrm>
        </p:spPr>
        <p:txBody>
          <a:bodyPr>
            <a:normAutofit/>
          </a:bodyPr>
          <a:lstStyle/>
          <a:p>
            <a:r>
              <a:rPr lang="en-IN" sz="3600" dirty="0">
                <a:solidFill>
                  <a:srgbClr val="FFFFFF"/>
                </a:solidFill>
              </a:rPr>
              <a:t>Decoder &amp; Output</a:t>
            </a:r>
          </a:p>
        </p:txBody>
      </p:sp>
      <p:sp>
        <p:nvSpPr>
          <p:cNvPr id="6167" name="Rectangle 615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2A7E151D-7506-236B-F448-CB28A096C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311" y="111970"/>
            <a:ext cx="5859772" cy="3219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92BF2AF-2DD0-0CEC-67CB-ED1E13697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392" y="3580851"/>
            <a:ext cx="5761691" cy="3165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7E3360-3F7C-F92C-6501-545D782019E9}"/>
              </a:ext>
            </a:extLst>
          </p:cNvPr>
          <p:cNvSpPr txBox="1"/>
          <p:nvPr/>
        </p:nvSpPr>
        <p:spPr>
          <a:xfrm>
            <a:off x="137958" y="1558212"/>
            <a:ext cx="3764171" cy="3323987"/>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latin typeface="Helvetica" panose="020B0604020202020204" pitchFamily="34" charset="0"/>
              </a:rPr>
              <a:t>O</a:t>
            </a:r>
            <a:r>
              <a:rPr lang="en-US" sz="1500" b="0" i="0" dirty="0">
                <a:solidFill>
                  <a:schemeClr val="bg1"/>
                </a:solidFill>
                <a:effectLst/>
                <a:latin typeface="Helvetica" panose="020B0604020202020204" pitchFamily="34" charset="0"/>
              </a:rPr>
              <a:t>utput of the top encoder is then transformed into a set of attention vectors K and V. These are to be used by each decoder in its “encoder-decoder attention” layer which helps the decoder focus on appropriate places in the input sequence.</a:t>
            </a:r>
          </a:p>
          <a:p>
            <a:pPr marL="285750" indent="-285750">
              <a:buFont typeface="Arial" panose="020B0604020202020204" pitchFamily="34" charset="0"/>
              <a:buChar char="•"/>
            </a:pPr>
            <a:endParaRPr lang="en-US" sz="1500" dirty="0">
              <a:solidFill>
                <a:schemeClr val="bg1"/>
              </a:solidFill>
              <a:latin typeface="Helvetica" panose="020B0604020202020204" pitchFamily="34" charset="0"/>
            </a:endParaRPr>
          </a:p>
          <a:p>
            <a:pPr marL="285750" indent="-285750">
              <a:buFont typeface="Arial" panose="020B0604020202020204" pitchFamily="34" charset="0"/>
              <a:buChar char="•"/>
            </a:pPr>
            <a:r>
              <a:rPr lang="en-US" sz="1500" dirty="0">
                <a:solidFill>
                  <a:schemeClr val="bg1"/>
                </a:solidFill>
              </a:rPr>
              <a:t>In the decoder, the self-attention layer is only allowed to attend to earlier positions in the output sequence. This is done by masking future positions (setting them to -inf) before the </a:t>
            </a:r>
            <a:r>
              <a:rPr lang="en-US" sz="1500" dirty="0" err="1">
                <a:solidFill>
                  <a:schemeClr val="bg1"/>
                </a:solidFill>
              </a:rPr>
              <a:t>softmax</a:t>
            </a:r>
            <a:r>
              <a:rPr lang="en-US" sz="1500" dirty="0">
                <a:solidFill>
                  <a:schemeClr val="bg1"/>
                </a:solidFill>
              </a:rPr>
              <a:t> step in the self-attention calculation.</a:t>
            </a:r>
            <a:endParaRPr lang="en-IN" sz="1500" dirty="0">
              <a:solidFill>
                <a:schemeClr val="bg1"/>
              </a:solidFill>
            </a:endParaRPr>
          </a:p>
        </p:txBody>
      </p:sp>
    </p:spTree>
    <p:extLst>
      <p:ext uri="{BB962C8B-B14F-4D97-AF65-F5344CB8AC3E}">
        <p14:creationId xmlns:p14="http://schemas.microsoft.com/office/powerpoint/2010/main" val="200887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081F-5D58-7435-62BA-6E5E4B751249}"/>
              </a:ext>
            </a:extLst>
          </p:cNvPr>
          <p:cNvSpPr>
            <a:spLocks noGrp="1"/>
          </p:cNvSpPr>
          <p:nvPr>
            <p:ph type="title"/>
          </p:nvPr>
        </p:nvSpPr>
        <p:spPr/>
        <p:txBody>
          <a:bodyPr/>
          <a:lstStyle/>
          <a:p>
            <a:r>
              <a:rPr lang="en-IN" dirty="0"/>
              <a:t>Linear &amp; </a:t>
            </a:r>
            <a:r>
              <a:rPr lang="en-IN" dirty="0" err="1"/>
              <a:t>Softmax</a:t>
            </a:r>
            <a:r>
              <a:rPr lang="en-IN" dirty="0"/>
              <a:t> </a:t>
            </a:r>
          </a:p>
        </p:txBody>
      </p:sp>
      <p:pic>
        <p:nvPicPr>
          <p:cNvPr id="9222" name="Picture 6">
            <a:extLst>
              <a:ext uri="{FF2B5EF4-FFF2-40B4-BE49-F238E27FC236}">
                <a16:creationId xmlns:a16="http://schemas.microsoft.com/office/drawing/2014/main" id="{8FBE204F-B963-5974-4F3D-41B01E083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275" y="1937385"/>
            <a:ext cx="6559812" cy="423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09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284F-098C-8D10-6171-D2B998683DA5}"/>
              </a:ext>
            </a:extLst>
          </p:cNvPr>
          <p:cNvSpPr>
            <a:spLocks noGrp="1"/>
          </p:cNvSpPr>
          <p:nvPr>
            <p:ph type="title"/>
          </p:nvPr>
        </p:nvSpPr>
        <p:spPr/>
        <p:txBody>
          <a:bodyPr/>
          <a:lstStyle/>
          <a:p>
            <a:r>
              <a:rPr lang="en-IN" dirty="0"/>
              <a:t>Implementation &amp; Code</a:t>
            </a:r>
          </a:p>
        </p:txBody>
      </p:sp>
      <p:sp>
        <p:nvSpPr>
          <p:cNvPr id="3" name="Content Placeholder 2">
            <a:extLst>
              <a:ext uri="{FF2B5EF4-FFF2-40B4-BE49-F238E27FC236}">
                <a16:creationId xmlns:a16="http://schemas.microsoft.com/office/drawing/2014/main" id="{14E3BF5C-CF4F-A188-B9AD-B0DA0A53A89D}"/>
              </a:ext>
            </a:extLst>
          </p:cNvPr>
          <p:cNvSpPr>
            <a:spLocks noGrp="1"/>
          </p:cNvSpPr>
          <p:nvPr>
            <p:ph idx="1"/>
          </p:nvPr>
        </p:nvSpPr>
        <p:spPr/>
        <p:txBody>
          <a:bodyPr/>
          <a:lstStyle/>
          <a:p>
            <a:r>
              <a:rPr lang="en-IN" dirty="0"/>
              <a:t>Refer </a:t>
            </a:r>
            <a:r>
              <a:rPr lang="en-IN" dirty="0" err="1"/>
              <a:t>Jupyter</a:t>
            </a:r>
            <a:r>
              <a:rPr lang="en-IN" dirty="0"/>
              <a:t> Notebook.</a:t>
            </a:r>
          </a:p>
          <a:p>
            <a:endParaRPr lang="en-IN" dirty="0"/>
          </a:p>
          <a:p>
            <a:r>
              <a:rPr lang="en-IN" dirty="0"/>
              <a:t>We used the Multi30k dataset which contains images as well as their annotations in both English and German. We just make use of these annotations for our project.</a:t>
            </a:r>
          </a:p>
          <a:p>
            <a:endParaRPr lang="en-IN" dirty="0"/>
          </a:p>
          <a:p>
            <a:r>
              <a:rPr lang="en-IN" dirty="0"/>
              <a:t>Also, we used spacy module to load the vocabulary for German &amp; English languages.</a:t>
            </a:r>
          </a:p>
          <a:p>
            <a:r>
              <a:rPr lang="en-IN" dirty="0"/>
              <a:t>The transformer network is implemented by extending the </a:t>
            </a:r>
            <a:r>
              <a:rPr lang="en-IN" dirty="0" err="1"/>
              <a:t>nn.transformer</a:t>
            </a:r>
            <a:r>
              <a:rPr lang="en-IN" dirty="0"/>
              <a:t> module from </a:t>
            </a:r>
            <a:r>
              <a:rPr lang="en-IN" dirty="0" err="1"/>
              <a:t>PyTorch</a:t>
            </a:r>
            <a:r>
              <a:rPr lang="en-IN" dirty="0"/>
              <a:t>.</a:t>
            </a:r>
          </a:p>
        </p:txBody>
      </p:sp>
    </p:spTree>
    <p:extLst>
      <p:ext uri="{BB962C8B-B14F-4D97-AF65-F5344CB8AC3E}">
        <p14:creationId xmlns:p14="http://schemas.microsoft.com/office/powerpoint/2010/main" val="3247809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34B5-2A06-A485-B26C-9ACB6E379940}"/>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B43F5D4-2914-2602-E19D-72A3FA3DB5C8}"/>
              </a:ext>
            </a:extLst>
          </p:cNvPr>
          <p:cNvSpPr>
            <a:spLocks noGrp="1"/>
          </p:cNvSpPr>
          <p:nvPr>
            <p:ph idx="1"/>
          </p:nvPr>
        </p:nvSpPr>
        <p:spPr/>
        <p:txBody>
          <a:bodyPr/>
          <a:lstStyle/>
          <a:p>
            <a:r>
              <a:rPr lang="en-IN" dirty="0"/>
              <a:t>We are able to get a BLEU score of ~29 after 50 epochs, ~35 after 10K epochs of training, with vocabulary size of 10K</a:t>
            </a:r>
          </a:p>
          <a:p>
            <a:endParaRPr lang="en-IN" dirty="0"/>
          </a:p>
          <a:p>
            <a:r>
              <a:rPr lang="en-IN" dirty="0"/>
              <a:t>A score of 60-70 is considered to be the best SOTA score for machine language translation, which can be achieved after training on vocabulary size of 30k-40k (we didn’t do it because of hardware limitations).</a:t>
            </a:r>
          </a:p>
        </p:txBody>
      </p:sp>
    </p:spTree>
    <p:extLst>
      <p:ext uri="{BB962C8B-B14F-4D97-AF65-F5344CB8AC3E}">
        <p14:creationId xmlns:p14="http://schemas.microsoft.com/office/powerpoint/2010/main" val="60297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2F3E-257E-ABB4-F2EC-1552A940897F}"/>
              </a:ext>
            </a:extLst>
          </p:cNvPr>
          <p:cNvSpPr>
            <a:spLocks noGrp="1"/>
          </p:cNvSpPr>
          <p:nvPr>
            <p:ph type="title"/>
          </p:nvPr>
        </p:nvSpPr>
        <p:spPr/>
        <p:txBody>
          <a:bodyPr/>
          <a:lstStyle/>
          <a:p>
            <a:r>
              <a:rPr lang="en-IN" dirty="0"/>
              <a:t>The Paper</a:t>
            </a:r>
          </a:p>
        </p:txBody>
      </p:sp>
      <p:sp>
        <p:nvSpPr>
          <p:cNvPr id="3" name="Content Placeholder 2">
            <a:extLst>
              <a:ext uri="{FF2B5EF4-FFF2-40B4-BE49-F238E27FC236}">
                <a16:creationId xmlns:a16="http://schemas.microsoft.com/office/drawing/2014/main" id="{DFAE7B14-3DCB-317B-4E18-50E9DAC14B1D}"/>
              </a:ext>
            </a:extLst>
          </p:cNvPr>
          <p:cNvSpPr>
            <a:spLocks noGrp="1"/>
          </p:cNvSpPr>
          <p:nvPr>
            <p:ph idx="1"/>
          </p:nvPr>
        </p:nvSpPr>
        <p:spPr/>
        <p:txBody>
          <a:bodyPr/>
          <a:lstStyle/>
          <a:p>
            <a:r>
              <a:rPr lang="en-IN" dirty="0"/>
              <a:t>The research paper titled Attention is All You Need was published in 2017 in </a:t>
            </a:r>
            <a:r>
              <a:rPr lang="en-IN" dirty="0" err="1"/>
              <a:t>NeurIPS</a:t>
            </a:r>
            <a:r>
              <a:rPr lang="en-IN" dirty="0"/>
              <a:t>, and since it has  been cited more than 60K times. </a:t>
            </a:r>
          </a:p>
          <a:p>
            <a:r>
              <a:rPr lang="en-IN" dirty="0"/>
              <a:t>This architecture is now considered as a base model for tasks such as machine translation, sentiment analysis, text generation etc. </a:t>
            </a:r>
          </a:p>
          <a:p>
            <a:pPr marL="0" indent="0">
              <a:buNone/>
            </a:pPr>
            <a:endParaRPr lang="en-IN" dirty="0"/>
          </a:p>
          <a:p>
            <a:r>
              <a:rPr lang="en-US" dirty="0"/>
              <a:t>The Transformer uses attention mechanism, and also employs an encoder and decoder, but removing recurrence in favor of attention mechanisms allows for significantly more parallelization than methods like RNNs and CNNs.</a:t>
            </a:r>
          </a:p>
          <a:p>
            <a:endParaRPr lang="en-US" dirty="0"/>
          </a:p>
          <a:p>
            <a:endParaRPr lang="en-IN" dirty="0"/>
          </a:p>
        </p:txBody>
      </p:sp>
    </p:spTree>
    <p:extLst>
      <p:ext uri="{BB962C8B-B14F-4D97-AF65-F5344CB8AC3E}">
        <p14:creationId xmlns:p14="http://schemas.microsoft.com/office/powerpoint/2010/main" val="314211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C08D-BE3B-022D-2ACE-C4B32EE2082D}"/>
              </a:ext>
            </a:extLst>
          </p:cNvPr>
          <p:cNvSpPr>
            <a:spLocks noGrp="1"/>
          </p:cNvSpPr>
          <p:nvPr>
            <p:ph type="title"/>
          </p:nvPr>
        </p:nvSpPr>
        <p:spPr/>
        <p:txBody>
          <a:bodyPr/>
          <a:lstStyle/>
          <a:p>
            <a:r>
              <a:rPr lang="en-IN" dirty="0"/>
              <a:t>Basic Transformer</a:t>
            </a:r>
          </a:p>
        </p:txBody>
      </p:sp>
      <p:sp>
        <p:nvSpPr>
          <p:cNvPr id="3" name="Content Placeholder 2">
            <a:extLst>
              <a:ext uri="{FF2B5EF4-FFF2-40B4-BE49-F238E27FC236}">
                <a16:creationId xmlns:a16="http://schemas.microsoft.com/office/drawing/2014/main" id="{94092A99-F091-67EE-7543-84A4064C750C}"/>
              </a:ext>
            </a:extLst>
          </p:cNvPr>
          <p:cNvSpPr>
            <a:spLocks noGrp="1"/>
          </p:cNvSpPr>
          <p:nvPr>
            <p:ph idx="1"/>
          </p:nvPr>
        </p:nvSpPr>
        <p:spPr>
          <a:xfrm>
            <a:off x="1097280" y="1845734"/>
            <a:ext cx="3941775" cy="4023360"/>
          </a:xfrm>
        </p:spPr>
        <p:txBody>
          <a:bodyPr/>
          <a:lstStyle/>
          <a:p>
            <a:r>
              <a:rPr lang="en-IN" dirty="0"/>
              <a:t>For machine translation application, it takes a sentence in one language, and outputs it in another language.</a:t>
            </a:r>
          </a:p>
        </p:txBody>
      </p:sp>
      <p:pic>
        <p:nvPicPr>
          <p:cNvPr id="5" name="Picture 4">
            <a:extLst>
              <a:ext uri="{FF2B5EF4-FFF2-40B4-BE49-F238E27FC236}">
                <a16:creationId xmlns:a16="http://schemas.microsoft.com/office/drawing/2014/main" id="{623AFE91-55FD-A688-8C42-6860B92C37A1}"/>
              </a:ext>
            </a:extLst>
          </p:cNvPr>
          <p:cNvPicPr>
            <a:picLocks noChangeAspect="1"/>
          </p:cNvPicPr>
          <p:nvPr/>
        </p:nvPicPr>
        <p:blipFill>
          <a:blip r:embed="rId2"/>
          <a:stretch>
            <a:fillRect/>
          </a:stretch>
        </p:blipFill>
        <p:spPr>
          <a:xfrm>
            <a:off x="5420459" y="1845734"/>
            <a:ext cx="5850921" cy="1364807"/>
          </a:xfrm>
          <a:prstGeom prst="rect">
            <a:avLst/>
          </a:prstGeom>
        </p:spPr>
      </p:pic>
      <p:pic>
        <p:nvPicPr>
          <p:cNvPr id="7" name="Picture 6">
            <a:extLst>
              <a:ext uri="{FF2B5EF4-FFF2-40B4-BE49-F238E27FC236}">
                <a16:creationId xmlns:a16="http://schemas.microsoft.com/office/drawing/2014/main" id="{ECBA0997-FC5C-A212-BE8E-DB5CE5BE6CF2}"/>
              </a:ext>
            </a:extLst>
          </p:cNvPr>
          <p:cNvPicPr>
            <a:picLocks noChangeAspect="1"/>
          </p:cNvPicPr>
          <p:nvPr/>
        </p:nvPicPr>
        <p:blipFill>
          <a:blip r:embed="rId3"/>
          <a:stretch>
            <a:fillRect/>
          </a:stretch>
        </p:blipFill>
        <p:spPr>
          <a:xfrm>
            <a:off x="1112209" y="3210541"/>
            <a:ext cx="3941775" cy="2561871"/>
          </a:xfrm>
          <a:prstGeom prst="rect">
            <a:avLst/>
          </a:prstGeom>
        </p:spPr>
      </p:pic>
      <p:sp>
        <p:nvSpPr>
          <p:cNvPr id="8" name="TextBox 7">
            <a:extLst>
              <a:ext uri="{FF2B5EF4-FFF2-40B4-BE49-F238E27FC236}">
                <a16:creationId xmlns:a16="http://schemas.microsoft.com/office/drawing/2014/main" id="{16F23729-A19A-965E-D9D5-C28FF6DCC3E0}"/>
              </a:ext>
            </a:extLst>
          </p:cNvPr>
          <p:cNvSpPr txBox="1"/>
          <p:nvPr/>
        </p:nvSpPr>
        <p:spPr>
          <a:xfrm>
            <a:off x="6096000" y="3973630"/>
            <a:ext cx="4391608" cy="923330"/>
          </a:xfrm>
          <a:prstGeom prst="rect">
            <a:avLst/>
          </a:prstGeom>
          <a:noFill/>
        </p:spPr>
        <p:txBody>
          <a:bodyPr wrap="square" rtlCol="0">
            <a:spAutoFit/>
          </a:bodyPr>
          <a:lstStyle/>
          <a:p>
            <a:r>
              <a:rPr lang="en-IN" dirty="0"/>
              <a:t>It consists of two an Encoding block, and a Decoding block, with connections between them.</a:t>
            </a:r>
          </a:p>
        </p:txBody>
      </p:sp>
    </p:spTree>
    <p:extLst>
      <p:ext uri="{BB962C8B-B14F-4D97-AF65-F5344CB8AC3E}">
        <p14:creationId xmlns:p14="http://schemas.microsoft.com/office/powerpoint/2010/main" val="356565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3C6F-A92E-F954-C065-01B84CAAD946}"/>
              </a:ext>
            </a:extLst>
          </p:cNvPr>
          <p:cNvSpPr>
            <a:spLocks noGrp="1"/>
          </p:cNvSpPr>
          <p:nvPr>
            <p:ph type="title"/>
          </p:nvPr>
        </p:nvSpPr>
        <p:spPr/>
        <p:txBody>
          <a:bodyPr/>
          <a:lstStyle/>
          <a:p>
            <a:r>
              <a:rPr lang="en-IN" dirty="0"/>
              <a:t>Encoder &amp; Decoder Blocks</a:t>
            </a:r>
          </a:p>
        </p:txBody>
      </p:sp>
      <p:pic>
        <p:nvPicPr>
          <p:cNvPr id="1026" name="Picture 2">
            <a:extLst>
              <a:ext uri="{FF2B5EF4-FFF2-40B4-BE49-F238E27FC236}">
                <a16:creationId xmlns:a16="http://schemas.microsoft.com/office/drawing/2014/main" id="{8C469846-57E6-062A-9593-B6318FBD4C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58" y="1852166"/>
            <a:ext cx="4843842" cy="3153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936DDA-48B0-1486-F5B5-C00EF5AC8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2418610"/>
            <a:ext cx="5818315" cy="1846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AF7345-3FA0-079A-725A-DCB78B8D270A}"/>
              </a:ext>
            </a:extLst>
          </p:cNvPr>
          <p:cNvSpPr txBox="1"/>
          <p:nvPr/>
        </p:nvSpPr>
        <p:spPr>
          <a:xfrm>
            <a:off x="1276350" y="5210175"/>
            <a:ext cx="4362450" cy="646331"/>
          </a:xfrm>
          <a:prstGeom prst="rect">
            <a:avLst/>
          </a:prstGeom>
          <a:noFill/>
        </p:spPr>
        <p:txBody>
          <a:bodyPr wrap="square" rtlCol="0">
            <a:spAutoFit/>
          </a:bodyPr>
          <a:lstStyle/>
          <a:p>
            <a:r>
              <a:rPr lang="en-IN" dirty="0"/>
              <a:t>Encoding block – stack of encoder</a:t>
            </a:r>
          </a:p>
          <a:p>
            <a:r>
              <a:rPr lang="en-IN" dirty="0"/>
              <a:t>Decoder block – stack of decoders</a:t>
            </a:r>
          </a:p>
        </p:txBody>
      </p:sp>
      <p:sp>
        <p:nvSpPr>
          <p:cNvPr id="5" name="TextBox 4">
            <a:extLst>
              <a:ext uri="{FF2B5EF4-FFF2-40B4-BE49-F238E27FC236}">
                <a16:creationId xmlns:a16="http://schemas.microsoft.com/office/drawing/2014/main" id="{96B94865-1074-AFC1-B054-A6DF05F1507E}"/>
              </a:ext>
            </a:extLst>
          </p:cNvPr>
          <p:cNvSpPr txBox="1"/>
          <p:nvPr/>
        </p:nvSpPr>
        <p:spPr>
          <a:xfrm>
            <a:off x="6381750" y="4539614"/>
            <a:ext cx="4953000" cy="1200329"/>
          </a:xfrm>
          <a:prstGeom prst="rect">
            <a:avLst/>
          </a:prstGeom>
          <a:noFill/>
        </p:spPr>
        <p:txBody>
          <a:bodyPr wrap="square" rtlCol="0">
            <a:spAutoFit/>
          </a:bodyPr>
          <a:lstStyle/>
          <a:p>
            <a:r>
              <a:rPr lang="en-IN" dirty="0"/>
              <a:t>Each encoder has a FFNN layer, and a self attention layer. </a:t>
            </a:r>
          </a:p>
          <a:p>
            <a:r>
              <a:rPr lang="en-IN" dirty="0"/>
              <a:t>Decoder has a Encoder-Decoder attention layer in addition to these two.</a:t>
            </a:r>
          </a:p>
        </p:txBody>
      </p:sp>
    </p:spTree>
    <p:extLst>
      <p:ext uri="{BB962C8B-B14F-4D97-AF65-F5344CB8AC3E}">
        <p14:creationId xmlns:p14="http://schemas.microsoft.com/office/powerpoint/2010/main" val="420412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29D0F0-016C-A545-63CD-ABDF5DF2A8E5}"/>
              </a:ext>
            </a:extLst>
          </p:cNvPr>
          <p:cNvSpPr>
            <a:spLocks noGrp="1"/>
          </p:cNvSpPr>
          <p:nvPr>
            <p:ph type="title"/>
          </p:nvPr>
        </p:nvSpPr>
        <p:spPr>
          <a:xfrm>
            <a:off x="198962" y="-1051938"/>
            <a:ext cx="3905117" cy="2103875"/>
          </a:xfrm>
        </p:spPr>
        <p:txBody>
          <a:bodyPr>
            <a:normAutofit/>
          </a:bodyPr>
          <a:lstStyle/>
          <a:p>
            <a:r>
              <a:rPr lang="en-IN" sz="3600" dirty="0">
                <a:solidFill>
                  <a:srgbClr val="FFFFFF"/>
                </a:solidFill>
              </a:rPr>
              <a:t>Inside the Encoder</a:t>
            </a:r>
          </a:p>
        </p:txBody>
      </p:sp>
      <p:sp>
        <p:nvSpPr>
          <p:cNvPr id="2054" name="Content Placeholder 2053">
            <a:extLst>
              <a:ext uri="{FF2B5EF4-FFF2-40B4-BE49-F238E27FC236}">
                <a16:creationId xmlns:a16="http://schemas.microsoft.com/office/drawing/2014/main" id="{FB6728B8-BBF2-BC2B-8652-0E5ED40E2A00}"/>
              </a:ext>
            </a:extLst>
          </p:cNvPr>
          <p:cNvSpPr>
            <a:spLocks noGrp="1"/>
          </p:cNvSpPr>
          <p:nvPr>
            <p:ph idx="1"/>
          </p:nvPr>
        </p:nvSpPr>
        <p:spPr>
          <a:xfrm>
            <a:off x="198961" y="1196476"/>
            <a:ext cx="3841109" cy="1822950"/>
          </a:xfrm>
        </p:spPr>
        <p:txBody>
          <a:bodyPr>
            <a:normAutofit/>
          </a:bodyPr>
          <a:lstStyle/>
          <a:p>
            <a:r>
              <a:rPr lang="en-US" sz="1500" dirty="0">
                <a:solidFill>
                  <a:srgbClr val="FFFFFF"/>
                </a:solidFill>
              </a:rPr>
              <a:t>1) Turn words to vectors using word embedding technique – word2vec</a:t>
            </a:r>
          </a:p>
          <a:p>
            <a:r>
              <a:rPr lang="en-US" sz="1500" dirty="0">
                <a:solidFill>
                  <a:srgbClr val="FFFFFF"/>
                </a:solidFill>
              </a:rPr>
              <a:t>2) Pass the vectors parallelly to self attention layer</a:t>
            </a:r>
          </a:p>
          <a:p>
            <a:r>
              <a:rPr lang="en-US" sz="1500" dirty="0">
                <a:solidFill>
                  <a:srgbClr val="FFFFFF"/>
                </a:solidFill>
              </a:rPr>
              <a:t>3) Get the self attention layer outputs and pass to separate FFNN layers. </a:t>
            </a:r>
          </a:p>
        </p:txBody>
      </p:sp>
      <p:sp>
        <p:nvSpPr>
          <p:cNvPr id="2061" name="Rectangle 206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a:extLst>
              <a:ext uri="{FF2B5EF4-FFF2-40B4-BE49-F238E27FC236}">
                <a16:creationId xmlns:a16="http://schemas.microsoft.com/office/drawing/2014/main" id="{38958EF4-73FF-47B5-1DB8-52BB47CE55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48000" y="65979"/>
            <a:ext cx="5656360" cy="34362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41978-42B4-4C32-DC38-BFCC24D3ED2F}"/>
              </a:ext>
            </a:extLst>
          </p:cNvPr>
          <p:cNvSpPr txBox="1">
            <a:spLocks/>
          </p:cNvSpPr>
          <p:nvPr/>
        </p:nvSpPr>
        <p:spPr>
          <a:xfrm>
            <a:off x="231463" y="2326630"/>
            <a:ext cx="3808607" cy="2103875"/>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3600" dirty="0">
                <a:solidFill>
                  <a:srgbClr val="FFFFFF"/>
                </a:solidFill>
              </a:rPr>
              <a:t>What is Self Attention Layer</a:t>
            </a:r>
          </a:p>
        </p:txBody>
      </p:sp>
      <p:sp>
        <p:nvSpPr>
          <p:cNvPr id="5" name="TextBox 4">
            <a:extLst>
              <a:ext uri="{FF2B5EF4-FFF2-40B4-BE49-F238E27FC236}">
                <a16:creationId xmlns:a16="http://schemas.microsoft.com/office/drawing/2014/main" id="{2C4DFF3E-8728-B403-2E7E-22C6BC82FE5D}"/>
              </a:ext>
            </a:extLst>
          </p:cNvPr>
          <p:cNvSpPr txBox="1"/>
          <p:nvPr/>
        </p:nvSpPr>
        <p:spPr>
          <a:xfrm>
            <a:off x="231463" y="4465217"/>
            <a:ext cx="3654737" cy="1938992"/>
          </a:xfrm>
          <a:prstGeom prst="rect">
            <a:avLst/>
          </a:prstGeom>
          <a:noFill/>
        </p:spPr>
        <p:txBody>
          <a:bodyPr wrap="square" rtlCol="0">
            <a:spAutoFit/>
          </a:bodyPr>
          <a:lstStyle/>
          <a:p>
            <a:r>
              <a:rPr lang="en-US" sz="1500" dirty="0">
                <a:solidFill>
                  <a:schemeClr val="bg1"/>
                </a:solidFill>
              </a:rPr>
              <a:t>Helps the encoder look at other words in the input sentence as it encodes a specific word</a:t>
            </a:r>
          </a:p>
          <a:p>
            <a:endParaRPr lang="en-US" sz="1500" dirty="0">
              <a:solidFill>
                <a:schemeClr val="bg1"/>
              </a:solidFill>
            </a:endParaRPr>
          </a:p>
          <a:p>
            <a:r>
              <a:rPr lang="en-US" sz="1500" dirty="0">
                <a:solidFill>
                  <a:schemeClr val="bg1"/>
                </a:solidFill>
              </a:rPr>
              <a:t>As the model processes each word (each position in the input sequence), self attention allows it to look at other positions in the input sequence for clues that can help lead to a better encoding for this word.</a:t>
            </a:r>
          </a:p>
        </p:txBody>
      </p:sp>
      <p:pic>
        <p:nvPicPr>
          <p:cNvPr id="2052" name="Picture 4">
            <a:extLst>
              <a:ext uri="{FF2B5EF4-FFF2-40B4-BE49-F238E27FC236}">
                <a16:creationId xmlns:a16="http://schemas.microsoft.com/office/drawing/2014/main" id="{4FDBA42A-B2D2-2DA8-BC62-0F8D7B018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47" y="3823604"/>
            <a:ext cx="3140916" cy="2968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EBBC7C-3847-9904-C8D1-6B794C8EE540}"/>
              </a:ext>
            </a:extLst>
          </p:cNvPr>
          <p:cNvSpPr txBox="1"/>
          <p:nvPr/>
        </p:nvSpPr>
        <p:spPr>
          <a:xfrm>
            <a:off x="4804272" y="5111547"/>
            <a:ext cx="3140916" cy="646331"/>
          </a:xfrm>
          <a:prstGeom prst="rect">
            <a:avLst/>
          </a:prstGeom>
          <a:noFill/>
        </p:spPr>
        <p:txBody>
          <a:bodyPr wrap="square" rtlCol="0">
            <a:spAutoFit/>
          </a:bodyPr>
          <a:lstStyle/>
          <a:p>
            <a:r>
              <a:rPr lang="en-US" dirty="0">
                <a:solidFill>
                  <a:srgbClr val="FF0000"/>
                </a:solidFill>
                <a:highlight>
                  <a:srgbClr val="C0C0C0"/>
                </a:highlight>
                <a:latin typeface="Bell MT" panose="02020503060305020303" pitchFamily="18" charset="0"/>
              </a:rPr>
              <a:t>”The animal didn't cross the street because it was too tired”</a:t>
            </a:r>
            <a:endParaRPr lang="en-IN" dirty="0">
              <a:solidFill>
                <a:srgbClr val="FF0000"/>
              </a:solidFill>
              <a:highlight>
                <a:srgbClr val="C0C0C0"/>
              </a:highlight>
              <a:latin typeface="Bell MT" panose="02020503060305020303" pitchFamily="18" charset="0"/>
            </a:endParaRPr>
          </a:p>
        </p:txBody>
      </p:sp>
    </p:spTree>
    <p:extLst>
      <p:ext uri="{BB962C8B-B14F-4D97-AF65-F5344CB8AC3E}">
        <p14:creationId xmlns:p14="http://schemas.microsoft.com/office/powerpoint/2010/main" val="335410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3" name="Graphic 6" descr="Head with Gears">
            <a:extLst>
              <a:ext uri="{FF2B5EF4-FFF2-40B4-BE49-F238E27FC236}">
                <a16:creationId xmlns:a16="http://schemas.microsoft.com/office/drawing/2014/main" id="{8106341A-9195-3E71-07E1-C29A1B7998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69" y="146545"/>
            <a:ext cx="2059394" cy="2059394"/>
          </a:xfrm>
          <a:prstGeom prst="rect">
            <a:avLst/>
          </a:prstGeom>
        </p:spPr>
      </p:pic>
      <p:sp>
        <p:nvSpPr>
          <p:cNvPr id="36" name="Rectangle 35">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9F8CEC-251D-95B2-0836-C6FC42FC507B}"/>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Calculating Self Attention</a:t>
            </a:r>
          </a:p>
        </p:txBody>
      </p:sp>
      <p:sp>
        <p:nvSpPr>
          <p:cNvPr id="38" name="Rectangle 37">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E5945747-7508-6B55-8582-024A45FC0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148" y="87631"/>
            <a:ext cx="3414610" cy="38671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A0A442-5851-BDC0-BC89-0A1548AC0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219" y="4343400"/>
            <a:ext cx="4862208" cy="190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46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7D356-17AF-D20E-52C7-7E4773625423}"/>
              </a:ext>
            </a:extLst>
          </p:cNvPr>
          <p:cNvSpPr>
            <a:spLocks noGrp="1"/>
          </p:cNvSpPr>
          <p:nvPr>
            <p:ph type="title"/>
          </p:nvPr>
        </p:nvSpPr>
        <p:spPr>
          <a:xfrm>
            <a:off x="477622" y="260664"/>
            <a:ext cx="3084844" cy="1372194"/>
          </a:xfrm>
        </p:spPr>
        <p:txBody>
          <a:bodyPr anchor="ctr">
            <a:normAutofit/>
          </a:bodyPr>
          <a:lstStyle/>
          <a:p>
            <a:r>
              <a:rPr lang="en-IN" sz="3600" dirty="0">
                <a:solidFill>
                  <a:srgbClr val="FFFFFF"/>
                </a:solidFill>
              </a:rPr>
              <a:t>Multi-Headed Attention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122" name="Picture 2">
            <a:extLst>
              <a:ext uri="{FF2B5EF4-FFF2-40B4-BE49-F238E27FC236}">
                <a16:creationId xmlns:a16="http://schemas.microsoft.com/office/drawing/2014/main" id="{D5E510F8-9E91-8838-56AD-DC5DE28DE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49" y="111977"/>
            <a:ext cx="5803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C1C5E30-D68B-8774-4971-45C06F654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662" y="3652954"/>
            <a:ext cx="6162675" cy="2923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E55C9C-DFE7-03A0-80C4-CEE08A35D6B6}"/>
              </a:ext>
            </a:extLst>
          </p:cNvPr>
          <p:cNvSpPr txBox="1"/>
          <p:nvPr/>
        </p:nvSpPr>
        <p:spPr>
          <a:xfrm>
            <a:off x="180753" y="2083914"/>
            <a:ext cx="3742037" cy="2914125"/>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rPr>
              <a:t>It expands the model’s ability to focus on different positions. Yes, in the Single-Headed, z1 contains a little bit of every other encoding, but it could be dominated by the actual word itself.</a:t>
            </a:r>
          </a:p>
          <a:p>
            <a:pPr marL="285750" indent="-285750">
              <a:buFont typeface="Arial" panose="020B0604020202020204" pitchFamily="34" charset="0"/>
              <a:buChar char="•"/>
            </a:pPr>
            <a:endParaRPr lang="en-US" sz="1500" dirty="0">
              <a:solidFill>
                <a:schemeClr val="bg1"/>
              </a:solidFill>
            </a:endParaRPr>
          </a:p>
          <a:p>
            <a:pPr marL="285750" indent="-285750">
              <a:buFont typeface="Arial" panose="020B0604020202020204" pitchFamily="34" charset="0"/>
              <a:buChar char="•"/>
            </a:pPr>
            <a:r>
              <a:rPr lang="en-US" sz="1500" b="0" i="0" dirty="0">
                <a:solidFill>
                  <a:schemeClr val="bg1"/>
                </a:solidFill>
                <a:effectLst/>
                <a:latin typeface="Helvetica" panose="020B0604020202020204" pitchFamily="34" charset="0"/>
              </a:rPr>
              <a:t>It gives the attention layer multiple “representation subspaces”. </a:t>
            </a:r>
            <a:r>
              <a:rPr lang="en-US" sz="1500" dirty="0">
                <a:solidFill>
                  <a:schemeClr val="bg1"/>
                </a:solidFill>
                <a:latin typeface="Helvetica" panose="020B0604020202020204" pitchFamily="34" charset="0"/>
              </a:rPr>
              <a:t>Has m</a:t>
            </a:r>
            <a:r>
              <a:rPr lang="en-US" sz="1500" b="0" i="0" dirty="0">
                <a:solidFill>
                  <a:schemeClr val="bg1"/>
                </a:solidFill>
                <a:effectLst/>
                <a:latin typeface="Helvetica" panose="020B0604020202020204" pitchFamily="34" charset="0"/>
              </a:rPr>
              <a:t>ultiple sets of Query/Key/Value weight matrices. Then, after training, each set is used to project the input embeddings.</a:t>
            </a:r>
            <a:endParaRPr lang="en-IN" sz="1500" dirty="0">
              <a:solidFill>
                <a:schemeClr val="bg1"/>
              </a:solidFill>
            </a:endParaRPr>
          </a:p>
        </p:txBody>
      </p:sp>
    </p:spTree>
    <p:extLst>
      <p:ext uri="{BB962C8B-B14F-4D97-AF65-F5344CB8AC3E}">
        <p14:creationId xmlns:p14="http://schemas.microsoft.com/office/powerpoint/2010/main" val="71502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5" name="Rectangle 615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66" name="Rectangle 615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80F1D4-890E-5DFB-476F-07ACF8E46BD0}"/>
              </a:ext>
            </a:extLst>
          </p:cNvPr>
          <p:cNvSpPr>
            <a:spLocks noGrp="1"/>
          </p:cNvSpPr>
          <p:nvPr>
            <p:ph type="title"/>
          </p:nvPr>
        </p:nvSpPr>
        <p:spPr>
          <a:xfrm>
            <a:off x="482989" y="1832452"/>
            <a:ext cx="3084844" cy="2103875"/>
          </a:xfrm>
        </p:spPr>
        <p:txBody>
          <a:bodyPr>
            <a:normAutofit/>
          </a:bodyPr>
          <a:lstStyle/>
          <a:p>
            <a:r>
              <a:rPr lang="en-IN" sz="3600" dirty="0">
                <a:solidFill>
                  <a:srgbClr val="FFFFFF"/>
                </a:solidFill>
              </a:rPr>
              <a:t>Z from Multi-Head attention</a:t>
            </a:r>
          </a:p>
        </p:txBody>
      </p:sp>
      <p:sp>
        <p:nvSpPr>
          <p:cNvPr id="6167" name="Rectangle 615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146" name="Picture 2">
            <a:extLst>
              <a:ext uri="{FF2B5EF4-FFF2-40B4-BE49-F238E27FC236}">
                <a16:creationId xmlns:a16="http://schemas.microsoft.com/office/drawing/2014/main" id="{E4E8F88B-9493-7DCE-5188-CD3837B68F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67470" y="1363611"/>
            <a:ext cx="7753327" cy="434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97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5948-E9C5-34CB-C32F-844FC2FD0B3F}"/>
              </a:ext>
            </a:extLst>
          </p:cNvPr>
          <p:cNvSpPr>
            <a:spLocks noGrp="1"/>
          </p:cNvSpPr>
          <p:nvPr>
            <p:ph type="title"/>
          </p:nvPr>
        </p:nvSpPr>
        <p:spPr/>
        <p:txBody>
          <a:bodyPr/>
          <a:lstStyle/>
          <a:p>
            <a:r>
              <a:rPr lang="en-IN" dirty="0"/>
              <a:t>Multi-Headed Self Attention</a:t>
            </a:r>
          </a:p>
        </p:txBody>
      </p:sp>
      <p:pic>
        <p:nvPicPr>
          <p:cNvPr id="4098" name="Picture 2">
            <a:extLst>
              <a:ext uri="{FF2B5EF4-FFF2-40B4-BE49-F238E27FC236}">
                <a16:creationId xmlns:a16="http://schemas.microsoft.com/office/drawing/2014/main" id="{08340DC8-6EC2-E136-DF3E-3D75DFA87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511" y="2091594"/>
            <a:ext cx="3886200" cy="35046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CABC57A-13EC-B8E7-3D97-956077B65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7" y="2067291"/>
            <a:ext cx="3640374" cy="3553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63E9D-4278-CE5F-8A8F-8083C05A55C1}"/>
              </a:ext>
            </a:extLst>
          </p:cNvPr>
          <p:cNvSpPr txBox="1"/>
          <p:nvPr/>
        </p:nvSpPr>
        <p:spPr>
          <a:xfrm>
            <a:off x="0" y="5850294"/>
            <a:ext cx="12192000" cy="369332"/>
          </a:xfrm>
          <a:prstGeom prst="rect">
            <a:avLst/>
          </a:prstGeom>
          <a:noFill/>
        </p:spPr>
        <p:txBody>
          <a:bodyPr wrap="square" rtlCol="0">
            <a:spAutoFit/>
          </a:bodyPr>
          <a:lstStyle/>
          <a:p>
            <a:pPr algn="ctr"/>
            <a:r>
              <a:rPr lang="en-IN" dirty="0"/>
              <a:t>Different attention heads are focusing on different words in-relation to it.</a:t>
            </a:r>
          </a:p>
        </p:txBody>
      </p:sp>
    </p:spTree>
    <p:extLst>
      <p:ext uri="{BB962C8B-B14F-4D97-AF65-F5344CB8AC3E}">
        <p14:creationId xmlns:p14="http://schemas.microsoft.com/office/powerpoint/2010/main" val="2149650970"/>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2501</TotalTime>
  <Words>710</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Bell MT</vt:lpstr>
      <vt:lpstr>Calibri</vt:lpstr>
      <vt:lpstr>Calibri Light</vt:lpstr>
      <vt:lpstr>Helvetica</vt:lpstr>
      <vt:lpstr>Retrospect</vt:lpstr>
      <vt:lpstr>Attention Is All You Need - Transformers</vt:lpstr>
      <vt:lpstr>The Paper</vt:lpstr>
      <vt:lpstr>Basic Transformer</vt:lpstr>
      <vt:lpstr>Encoder &amp; Decoder Blocks</vt:lpstr>
      <vt:lpstr>Inside the Encoder</vt:lpstr>
      <vt:lpstr>Calculating Self Attention</vt:lpstr>
      <vt:lpstr>Multi-Headed Attention</vt:lpstr>
      <vt:lpstr>Z from Multi-Head attention</vt:lpstr>
      <vt:lpstr>Multi-Headed Self Attention</vt:lpstr>
      <vt:lpstr>Positional Encoding</vt:lpstr>
      <vt:lpstr>Residuals &amp; Normalization</vt:lpstr>
      <vt:lpstr>Decoder &amp; Output</vt:lpstr>
      <vt:lpstr>Linear &amp; Softmax </vt:lpstr>
      <vt:lpstr>Implementation &amp; Code</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Is All You Need - Transformers</dc:title>
  <dc:creator>Somnath Sharma</dc:creator>
  <cp:lastModifiedBy>APPA JI</cp:lastModifiedBy>
  <cp:revision>6</cp:revision>
  <dcterms:created xsi:type="dcterms:W3CDTF">2022-12-06T05:36:11Z</dcterms:created>
  <dcterms:modified xsi:type="dcterms:W3CDTF">2024-02-15T17:54:58Z</dcterms:modified>
</cp:coreProperties>
</file>